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2298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FB4D-B42B-4AF3-978B-1FF19324B8C8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66D0-777C-4DD3-BD50-478FAB768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35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FB4D-B42B-4AF3-978B-1FF19324B8C8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66D0-777C-4DD3-BD50-478FAB768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93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FB4D-B42B-4AF3-978B-1FF19324B8C8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66D0-777C-4DD3-BD50-478FAB768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07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FB4D-B42B-4AF3-978B-1FF19324B8C8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66D0-777C-4DD3-BD50-478FAB768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25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FB4D-B42B-4AF3-978B-1FF19324B8C8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66D0-777C-4DD3-BD50-478FAB768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59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FB4D-B42B-4AF3-978B-1FF19324B8C8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66D0-777C-4DD3-BD50-478FAB768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46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FB4D-B42B-4AF3-978B-1FF19324B8C8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66D0-777C-4DD3-BD50-478FAB768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64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FB4D-B42B-4AF3-978B-1FF19324B8C8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66D0-777C-4DD3-BD50-478FAB768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74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FB4D-B42B-4AF3-978B-1FF19324B8C8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66D0-777C-4DD3-BD50-478FAB768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32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FB4D-B42B-4AF3-978B-1FF19324B8C8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66D0-777C-4DD3-BD50-478FAB768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44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FB4D-B42B-4AF3-978B-1FF19324B8C8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66D0-777C-4DD3-BD50-478FAB768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76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CFB4D-B42B-4AF3-978B-1FF19324B8C8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66D0-777C-4DD3-BD50-478FAB768D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3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37000">
              <a:schemeClr val="bg1"/>
            </a:gs>
            <a:gs pos="1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図 64">
            <a:extLst>
              <a:ext uri="{FF2B5EF4-FFF2-40B4-BE49-F238E27FC236}">
                <a16:creationId xmlns:a16="http://schemas.microsoft.com/office/drawing/2014/main" id="{BD024DF5-90E0-4E58-AEDD-B28A90A08C8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5451">
            <a:off x="-44335" y="2772913"/>
            <a:ext cx="3734580" cy="3862858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455D9D83-BC96-4DD9-9E0A-7D62A26391BA}"/>
              </a:ext>
            </a:extLst>
          </p:cNvPr>
          <p:cNvSpPr/>
          <p:nvPr/>
        </p:nvSpPr>
        <p:spPr>
          <a:xfrm>
            <a:off x="55185" y="7493625"/>
            <a:ext cx="6755187" cy="198510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45E6A1FD-31BE-48AB-9BE3-218027150D40}"/>
              </a:ext>
            </a:extLst>
          </p:cNvPr>
          <p:cNvGrpSpPr/>
          <p:nvPr/>
        </p:nvGrpSpPr>
        <p:grpSpPr>
          <a:xfrm>
            <a:off x="47625" y="7494406"/>
            <a:ext cx="6772275" cy="1997477"/>
            <a:chOff x="164122" y="7377113"/>
            <a:chExt cx="6541478" cy="2392118"/>
          </a:xfrm>
          <a:noFill/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14AF30AC-4EBD-47C0-AF9C-26A913946405}"/>
                </a:ext>
              </a:extLst>
            </p:cNvPr>
            <p:cNvSpPr/>
            <p:nvPr/>
          </p:nvSpPr>
          <p:spPr>
            <a:xfrm>
              <a:off x="164123" y="7385538"/>
              <a:ext cx="6541477" cy="2383693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A7A846B8-6BF4-454F-BE56-78D356B6A402}"/>
                </a:ext>
              </a:extLst>
            </p:cNvPr>
            <p:cNvCxnSpPr/>
            <p:nvPr/>
          </p:nvCxnSpPr>
          <p:spPr>
            <a:xfrm>
              <a:off x="4505325" y="7385538"/>
              <a:ext cx="0" cy="2383693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425001B3-D752-4C3E-9372-8C93C57217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123" y="7840418"/>
              <a:ext cx="4341202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40A1F552-FC7C-4F12-843D-1CECEEB2BE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123" y="9316785"/>
              <a:ext cx="4341202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D327DF73-6571-47A3-80F9-03120DAF43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123" y="8411917"/>
              <a:ext cx="4341202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7DB0B19-603E-4768-9885-80E34969D5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123" y="8859590"/>
              <a:ext cx="4341202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F9E5E597-7795-4766-A39E-4095BC9D15F5}"/>
                </a:ext>
              </a:extLst>
            </p:cNvPr>
            <p:cNvCxnSpPr/>
            <p:nvPr/>
          </p:nvCxnSpPr>
          <p:spPr>
            <a:xfrm>
              <a:off x="1000125" y="7385538"/>
              <a:ext cx="0" cy="2383693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1CCEAFF-8BA0-4E36-855F-EDB3A64858E0}"/>
                </a:ext>
              </a:extLst>
            </p:cNvPr>
            <p:cNvSpPr txBox="1"/>
            <p:nvPr/>
          </p:nvSpPr>
          <p:spPr>
            <a:xfrm>
              <a:off x="164122" y="7491419"/>
              <a:ext cx="835995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/>
                <a:t>ご注文日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816A99F-3DBA-47AA-A659-10F526295E0F}"/>
                </a:ext>
              </a:extLst>
            </p:cNvPr>
            <p:cNvSpPr txBox="1"/>
            <p:nvPr/>
          </p:nvSpPr>
          <p:spPr>
            <a:xfrm>
              <a:off x="164122" y="7898114"/>
              <a:ext cx="83599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/>
                <a:t>ご注文</a:t>
              </a:r>
              <a:endParaRPr kumimoji="1" lang="en-US" altLang="ja-JP" sz="1200" b="1" dirty="0"/>
            </a:p>
            <a:p>
              <a:pPr algn="ctr"/>
              <a:r>
                <a:rPr kumimoji="1" lang="ja-JP" altLang="en-US" sz="1200" b="1" dirty="0"/>
                <a:t>本数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93BC817-8AD1-4D66-86EF-CC26E5B479EE}"/>
                </a:ext>
              </a:extLst>
            </p:cNvPr>
            <p:cNvSpPr txBox="1"/>
            <p:nvPr/>
          </p:nvSpPr>
          <p:spPr>
            <a:xfrm>
              <a:off x="164122" y="8498429"/>
              <a:ext cx="835995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/>
                <a:t>ご氏名</a:t>
              </a:r>
              <a:endParaRPr kumimoji="1" lang="en-US" altLang="ja-JP" sz="1200" b="1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EBAEE4D4-BEC2-4DD2-85B8-047B231AD4E8}"/>
                </a:ext>
              </a:extLst>
            </p:cNvPr>
            <p:cNvSpPr txBox="1"/>
            <p:nvPr/>
          </p:nvSpPr>
          <p:spPr>
            <a:xfrm>
              <a:off x="164122" y="8955623"/>
              <a:ext cx="835995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/>
                <a:t>ご住所</a:t>
              </a:r>
              <a:endParaRPr kumimoji="1" lang="en-US" altLang="ja-JP" sz="1200" b="1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D845779-81B7-4A5D-B08E-C0D96E9F1D7C}"/>
                </a:ext>
              </a:extLst>
            </p:cNvPr>
            <p:cNvSpPr txBox="1"/>
            <p:nvPr/>
          </p:nvSpPr>
          <p:spPr>
            <a:xfrm>
              <a:off x="164122" y="9400949"/>
              <a:ext cx="835995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/>
                <a:t>お電話</a:t>
              </a:r>
              <a:endParaRPr kumimoji="1" lang="en-US" altLang="ja-JP" sz="1200" b="1" dirty="0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A1BAA21A-C703-46B8-B0B7-0A1F1A5AA66F}"/>
                </a:ext>
              </a:extLst>
            </p:cNvPr>
            <p:cNvSpPr txBox="1"/>
            <p:nvPr/>
          </p:nvSpPr>
          <p:spPr>
            <a:xfrm>
              <a:off x="1000117" y="7548575"/>
              <a:ext cx="3505198" cy="3317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/>
                <a:t>　　　年　　　　　月　　　　　日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DC209D4-EC9C-4D4C-9B01-0E5302651C37}"/>
                </a:ext>
              </a:extLst>
            </p:cNvPr>
            <p:cNvSpPr txBox="1"/>
            <p:nvPr/>
          </p:nvSpPr>
          <p:spPr>
            <a:xfrm>
              <a:off x="1000117" y="7944837"/>
              <a:ext cx="3505198" cy="4074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/>
                <a:t>生原酒にごり酒新酒 </a:t>
              </a:r>
              <a:r>
                <a:rPr kumimoji="1" lang="en-US" altLang="ja-JP" sz="1200" b="1" dirty="0"/>
                <a:t>720</a:t>
              </a:r>
              <a:r>
                <a:rPr kumimoji="1" lang="ja-JP" altLang="en-US" sz="1200" b="1" dirty="0"/>
                <a:t>㎖　　　　　　　　　</a:t>
              </a:r>
              <a:r>
                <a:rPr kumimoji="1" lang="ja-JP" altLang="en-US" sz="2000" b="1" dirty="0"/>
                <a:t>本</a:t>
              </a:r>
              <a:endParaRPr kumimoji="1" lang="ja-JP" altLang="en-US" sz="1200" b="1" dirty="0"/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5670F67-121A-4FE3-8EB6-4CEF5DA85C9F}"/>
                </a:ext>
              </a:extLst>
            </p:cNvPr>
            <p:cNvCxnSpPr>
              <a:cxnSpLocks/>
            </p:cNvCxnSpPr>
            <p:nvPr/>
          </p:nvCxnSpPr>
          <p:spPr>
            <a:xfrm>
              <a:off x="3352792" y="8411917"/>
              <a:ext cx="0" cy="447673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6370C9F4-3A4C-432A-AB40-16D465375283}"/>
                </a:ext>
              </a:extLst>
            </p:cNvPr>
            <p:cNvSpPr txBox="1"/>
            <p:nvPr/>
          </p:nvSpPr>
          <p:spPr>
            <a:xfrm>
              <a:off x="3305152" y="8548806"/>
              <a:ext cx="1200151" cy="3685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/>
                <a:t>年齢　　   　</a:t>
              </a:r>
              <a:r>
                <a:rPr kumimoji="1" lang="ja-JP" altLang="en-US" sz="1400" b="1" dirty="0"/>
                <a:t>歳</a:t>
              </a:r>
              <a:endParaRPr kumimoji="1" lang="ja-JP" altLang="en-US" sz="1200" b="1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370328A3-147B-46DD-90D6-39E6D5147A24}"/>
                </a:ext>
              </a:extLst>
            </p:cNvPr>
            <p:cNvSpPr txBox="1"/>
            <p:nvPr/>
          </p:nvSpPr>
          <p:spPr>
            <a:xfrm>
              <a:off x="4343370" y="7377113"/>
              <a:ext cx="1004905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b="1" dirty="0"/>
                <a:t>【</a:t>
              </a:r>
              <a:r>
                <a:rPr kumimoji="1" lang="ja-JP" altLang="en-US" sz="1200" b="1" dirty="0"/>
                <a:t>販売店</a:t>
              </a:r>
              <a:r>
                <a:rPr kumimoji="1" lang="en-US" altLang="ja-JP" sz="1200" b="1" dirty="0"/>
                <a:t>】</a:t>
              </a:r>
              <a:endParaRPr kumimoji="1" lang="ja-JP" altLang="en-US" sz="1200" b="1" dirty="0"/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19377BF-9A93-44F5-BCD5-60285AB33545}"/>
              </a:ext>
            </a:extLst>
          </p:cNvPr>
          <p:cNvSpPr txBox="1"/>
          <p:nvPr/>
        </p:nvSpPr>
        <p:spPr>
          <a:xfrm>
            <a:off x="8876" y="9507514"/>
            <a:ext cx="6849123" cy="33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effectLst>
                  <a:glow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○</a:t>
            </a:r>
            <a:r>
              <a:rPr kumimoji="1" lang="en-US" altLang="ja-JP" sz="1600" dirty="0">
                <a:effectLst>
                  <a:glow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</a:t>
            </a:r>
            <a:r>
              <a:rPr kumimoji="1" lang="ja-JP" altLang="en-US" sz="1600" dirty="0">
                <a:effectLst>
                  <a:glow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歳未満の飲酒ならびに飲酒運転は法律により禁止されています。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E70027A-5CCE-4BE7-B1D5-CA923A1197EF}"/>
              </a:ext>
            </a:extLst>
          </p:cNvPr>
          <p:cNvGrpSpPr/>
          <p:nvPr/>
        </p:nvGrpSpPr>
        <p:grpSpPr>
          <a:xfrm>
            <a:off x="83756" y="1800881"/>
            <a:ext cx="1739199" cy="5097667"/>
            <a:chOff x="2373377" y="1795585"/>
            <a:chExt cx="2111246" cy="6165845"/>
          </a:xfrm>
          <a:effectLst>
            <a:reflection blurRad="6350" stA="15000" endPos="11000" dir="5400000" sy="-100000" algn="bl" rotWithShape="0"/>
          </a:effectLst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C61E9AE-2E01-4098-9401-14C93ECF2302}"/>
                </a:ext>
              </a:extLst>
            </p:cNvPr>
            <p:cNvSpPr/>
            <p:nvPr/>
          </p:nvSpPr>
          <p:spPr>
            <a:xfrm>
              <a:off x="2852615" y="5423876"/>
              <a:ext cx="812800" cy="2297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A52FA981-87B3-46A4-9414-594D05D14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72" t="10264" r="31852" b="9372"/>
            <a:stretch/>
          </p:blipFill>
          <p:spPr>
            <a:xfrm>
              <a:off x="2373377" y="1795585"/>
              <a:ext cx="2111246" cy="6165845"/>
            </a:xfrm>
            <a:prstGeom prst="rect">
              <a:avLst/>
            </a:prstGeom>
            <a:noFill/>
          </p:spPr>
        </p:pic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54AA18-3D36-4547-8A2D-27CA9161FF0A}"/>
              </a:ext>
            </a:extLst>
          </p:cNvPr>
          <p:cNvSpPr txBox="1"/>
          <p:nvPr/>
        </p:nvSpPr>
        <p:spPr>
          <a:xfrm>
            <a:off x="55184" y="7222954"/>
            <a:ext cx="5621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ご注文の際は下記にご記入いただき、販売店様にお申込みください。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444216B-7E49-44AD-87CF-3784CA41944B}"/>
              </a:ext>
            </a:extLst>
          </p:cNvPr>
          <p:cNvSpPr txBox="1"/>
          <p:nvPr/>
        </p:nvSpPr>
        <p:spPr>
          <a:xfrm>
            <a:off x="1999286" y="4820728"/>
            <a:ext cx="4040554" cy="162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希望小売価格</a:t>
            </a:r>
            <a:endParaRPr kumimoji="1" lang="en-US" altLang="ja-JP" sz="1200" dirty="0">
              <a:effectLst>
                <a:glow rad="63500">
                  <a:schemeClr val="bg1"/>
                </a:glow>
              </a:effectLst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en-US" altLang="ja-JP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720</a:t>
            </a:r>
            <a:r>
              <a:rPr kumimoji="1" lang="ja-JP" altLang="en-US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㎖</a:t>
            </a:r>
            <a:r>
              <a:rPr kumimoji="1" lang="ja-JP" altLang="en-US" b="1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kumimoji="1" lang="en-US" altLang="ja-JP" sz="2800" b="1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1</a:t>
            </a:r>
            <a:r>
              <a:rPr kumimoji="1" lang="en-US" altLang="ja-JP" b="1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,</a:t>
            </a:r>
            <a:r>
              <a:rPr kumimoji="1" lang="en-US" altLang="ja-JP" sz="2800" b="1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430</a:t>
            </a:r>
            <a:r>
              <a:rPr kumimoji="1" lang="ja-JP" altLang="en-US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円</a:t>
            </a:r>
            <a:r>
              <a:rPr kumimoji="1" lang="en-US" altLang="ja-JP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(</a:t>
            </a:r>
            <a:r>
              <a:rPr kumimoji="1" lang="ja-JP" altLang="en-US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税込</a:t>
            </a:r>
            <a:r>
              <a:rPr kumimoji="1" lang="en-US" altLang="ja-JP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)</a:t>
            </a:r>
          </a:p>
          <a:p>
            <a:endParaRPr kumimoji="1" lang="en-US" altLang="ja-JP" sz="600" dirty="0">
              <a:effectLst>
                <a:glow rad="63500">
                  <a:schemeClr val="bg1"/>
                </a:glow>
              </a:effectLst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原材料名：米</a:t>
            </a:r>
            <a:r>
              <a:rPr kumimoji="1" lang="en-US" altLang="ja-JP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(</a:t>
            </a:r>
            <a:r>
              <a:rPr kumimoji="1" lang="ja-JP" altLang="en-US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熊本県産</a:t>
            </a:r>
            <a:r>
              <a:rPr kumimoji="1" lang="en-US" altLang="ja-JP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)</a:t>
            </a:r>
            <a:r>
              <a:rPr kumimoji="1" lang="ja-JP" altLang="en-US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、米麹</a:t>
            </a:r>
            <a:r>
              <a:rPr kumimoji="1" lang="en-US" altLang="ja-JP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(</a:t>
            </a:r>
            <a:r>
              <a:rPr kumimoji="1" lang="ja-JP" altLang="en-US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熊本県産米</a:t>
            </a:r>
            <a:r>
              <a:rPr kumimoji="1" lang="en-US" altLang="ja-JP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)</a:t>
            </a:r>
            <a:r>
              <a:rPr kumimoji="1" lang="ja-JP" altLang="en-US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、</a:t>
            </a:r>
            <a:endParaRPr kumimoji="1" lang="en-US" altLang="ja-JP" sz="1100" dirty="0">
              <a:effectLst>
                <a:glow rad="63500">
                  <a:schemeClr val="bg1"/>
                </a:glow>
              </a:effectLst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　　　　醸造アルコール、糖類 </a:t>
            </a:r>
            <a:r>
              <a:rPr kumimoji="1" lang="en-US" altLang="ja-JP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/</a:t>
            </a:r>
            <a:r>
              <a:rPr kumimoji="1" lang="ja-JP" altLang="en-US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酸味料</a:t>
            </a:r>
            <a:endParaRPr kumimoji="1" lang="en-US" altLang="ja-JP" sz="1100" dirty="0">
              <a:effectLst>
                <a:glow rad="63500">
                  <a:schemeClr val="bg1"/>
                </a:glow>
              </a:effectLst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アルコール分：</a:t>
            </a:r>
            <a:r>
              <a:rPr kumimoji="1" lang="en-US" altLang="ja-JP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19</a:t>
            </a:r>
            <a:r>
              <a:rPr kumimoji="1" lang="ja-JP" altLang="en-US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％　　日本酒度：</a:t>
            </a:r>
            <a:r>
              <a:rPr kumimoji="1" lang="en-US" altLang="ja-JP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-30</a:t>
            </a:r>
            <a:r>
              <a:rPr kumimoji="1" lang="ja-JP" altLang="en-US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1" lang="en-US" altLang="ja-JP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(</a:t>
            </a:r>
            <a:r>
              <a:rPr kumimoji="1" lang="ja-JP" altLang="en-US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昨年値</a:t>
            </a:r>
            <a:r>
              <a:rPr kumimoji="1" lang="en-US" altLang="ja-JP" sz="11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)</a:t>
            </a:r>
          </a:p>
          <a:p>
            <a:pPr>
              <a:lnSpc>
                <a:spcPct val="120000"/>
              </a:lnSpc>
            </a:pPr>
            <a:r>
              <a:rPr kumimoji="1" lang="ja-JP" altLang="en-US" sz="12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ケース入数：</a:t>
            </a:r>
            <a:r>
              <a:rPr kumimoji="1" lang="en-US" altLang="ja-JP" sz="12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12</a:t>
            </a:r>
            <a:r>
              <a:rPr kumimoji="1" lang="ja-JP" altLang="en-US" sz="12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本</a:t>
            </a:r>
            <a:r>
              <a:rPr kumimoji="1" lang="ja-JP" altLang="en-US" sz="14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　 </a:t>
            </a:r>
            <a:r>
              <a:rPr kumimoji="1" lang="en-US" altLang="ja-JP" sz="12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JAN</a:t>
            </a:r>
            <a:r>
              <a:rPr kumimoji="1" lang="ja-JP" altLang="en-US" sz="12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：</a:t>
            </a:r>
            <a:r>
              <a:rPr kumimoji="1" lang="en-US" altLang="ja-JP" sz="12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4946367</a:t>
            </a:r>
            <a:r>
              <a:rPr kumimoji="1" lang="ja-JP" altLang="en-US" sz="5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1" lang="en-US" altLang="ja-JP" sz="1200" dirty="0">
                <a:effectLst>
                  <a:glow rad="63500">
                    <a:schemeClr val="bg1"/>
                  </a:glo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680300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BF26BC5-86AC-4F46-A80C-1AD1BBC4154E}"/>
              </a:ext>
            </a:extLst>
          </p:cNvPr>
          <p:cNvSpPr txBox="1"/>
          <p:nvPr/>
        </p:nvSpPr>
        <p:spPr>
          <a:xfrm>
            <a:off x="1514289" y="1746849"/>
            <a:ext cx="38633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4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12</a:t>
            </a:r>
            <a:r>
              <a:rPr kumimoji="1" lang="ja-JP" altLang="en-US" sz="105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1" lang="ja-JP" altLang="en-US" sz="28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月</a:t>
            </a:r>
            <a:r>
              <a:rPr kumimoji="1" lang="ja-JP" altLang="en-US" sz="105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1" lang="en-US" altLang="ja-JP" sz="34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3</a:t>
            </a:r>
            <a:r>
              <a:rPr kumimoji="1" lang="ja-JP" altLang="en-US" sz="105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</a:t>
            </a:r>
            <a:r>
              <a:rPr kumimoji="1" lang="ja-JP" altLang="en-US" sz="28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日</a:t>
            </a:r>
            <a:r>
              <a:rPr kumimoji="1" lang="en-US" altLang="ja-JP" sz="28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(</a:t>
            </a:r>
            <a:r>
              <a:rPr kumimoji="1" lang="ja-JP" altLang="en-US" sz="28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金</a:t>
            </a:r>
            <a:r>
              <a:rPr kumimoji="1" lang="en-US" altLang="ja-JP" sz="28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)</a:t>
            </a:r>
            <a:r>
              <a:rPr kumimoji="1" lang="ja-JP" altLang="en-US" sz="28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蔵出し</a:t>
            </a:r>
            <a:endParaRPr kumimoji="1" lang="en-US" altLang="ja-JP" sz="2800" b="1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FA88AD-0F49-405B-8D64-EACAA6D577BE}"/>
              </a:ext>
            </a:extLst>
          </p:cNvPr>
          <p:cNvSpPr txBox="1"/>
          <p:nvPr/>
        </p:nvSpPr>
        <p:spPr>
          <a:xfrm>
            <a:off x="135011" y="106025"/>
            <a:ext cx="4423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effectLst>
                  <a:glow rad="63500">
                    <a:schemeClr val="accent2">
                      <a:lumMod val="60000"/>
                      <a:lumOff val="40000"/>
                    </a:schemeClr>
                  </a:glow>
                </a:effectLst>
                <a:latin typeface="AR P隷書体M04" panose="03000600000000000000" pitchFamily="66" charset="-128"/>
                <a:ea typeface="AR P隷書体M04" panose="03000600000000000000" pitchFamily="66" charset="-128"/>
              </a:rPr>
              <a:t>亀萬酒造</a:t>
            </a:r>
            <a:r>
              <a:rPr kumimoji="1" lang="ja-JP" altLang="en-US" sz="1100" b="1" dirty="0">
                <a:effectLst>
                  <a:glow rad="63500">
                    <a:schemeClr val="accent2">
                      <a:lumMod val="60000"/>
                      <a:lumOff val="40000"/>
                    </a:schemeClr>
                  </a:glow>
                </a:effectLst>
                <a:latin typeface="AR P隷書体M04" panose="03000600000000000000" pitchFamily="66" charset="-128"/>
                <a:ea typeface="AR P隷書体M04" panose="03000600000000000000" pitchFamily="66" charset="-128"/>
              </a:rPr>
              <a:t> </a:t>
            </a:r>
            <a:r>
              <a:rPr kumimoji="1" lang="ja-JP" altLang="en-US" sz="2800" b="1" dirty="0">
                <a:effectLst>
                  <a:glow rad="63500">
                    <a:schemeClr val="accent2">
                      <a:lumMod val="60000"/>
                      <a:lumOff val="40000"/>
                    </a:schemeClr>
                  </a:glow>
                </a:effectLst>
                <a:latin typeface="AR P隷書体M04" panose="03000600000000000000" pitchFamily="66" charset="-128"/>
                <a:ea typeface="AR P隷書体M04" panose="03000600000000000000" pitchFamily="66" charset="-128"/>
              </a:rPr>
              <a:t>の</a:t>
            </a:r>
            <a:r>
              <a:rPr kumimoji="1" lang="ja-JP" altLang="en-US" sz="1100" b="1" dirty="0">
                <a:effectLst>
                  <a:glow rad="63500">
                    <a:schemeClr val="accent2">
                      <a:lumMod val="60000"/>
                      <a:lumOff val="40000"/>
                    </a:schemeClr>
                  </a:glow>
                </a:effectLst>
                <a:latin typeface="AR P隷書体M04" panose="03000600000000000000" pitchFamily="66" charset="-128"/>
                <a:ea typeface="AR P隷書体M04" panose="03000600000000000000" pitchFamily="66" charset="-128"/>
              </a:rPr>
              <a:t> </a:t>
            </a:r>
            <a:r>
              <a:rPr kumimoji="1" lang="ja-JP" altLang="en-US" sz="4000" b="1" dirty="0">
                <a:effectLst>
                  <a:glow rad="63500">
                    <a:schemeClr val="accent2">
                      <a:lumMod val="60000"/>
                      <a:lumOff val="40000"/>
                    </a:schemeClr>
                  </a:glow>
                </a:effectLst>
                <a:latin typeface="AR P隷書体M04" panose="03000600000000000000" pitchFamily="66" charset="-128"/>
                <a:ea typeface="AR P隷書体M04" panose="03000600000000000000" pitchFamily="66" charset="-128"/>
              </a:rPr>
              <a:t>秋造り</a:t>
            </a:r>
            <a:endParaRPr kumimoji="1" lang="en-US" altLang="ja-JP" sz="2800" b="1" dirty="0">
              <a:effectLst>
                <a:glow rad="63500">
                  <a:schemeClr val="accent2">
                    <a:lumMod val="60000"/>
                    <a:lumOff val="40000"/>
                  </a:schemeClr>
                </a:glow>
              </a:effectLst>
              <a:latin typeface="AR P隷書体M04" panose="03000600000000000000" pitchFamily="66" charset="-128"/>
              <a:ea typeface="AR P隷書体M04" panose="03000600000000000000" pitchFamily="66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8CAAE45-BB2C-473D-8066-55978BBCD217}"/>
              </a:ext>
            </a:extLst>
          </p:cNvPr>
          <p:cNvSpPr txBox="1"/>
          <p:nvPr/>
        </p:nvSpPr>
        <p:spPr>
          <a:xfrm>
            <a:off x="1889410" y="3252868"/>
            <a:ext cx="49685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effectLst>
                  <a:glow rad="635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もろみの粒を多く残した、</a:t>
            </a:r>
            <a:endParaRPr kumimoji="1" lang="en-US" altLang="ja-JP" b="1" dirty="0">
              <a:effectLst>
                <a:glow rad="63500">
                  <a:schemeClr val="bg1"/>
                </a:glo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b="1" dirty="0">
                <a:effectLst>
                  <a:glow rad="635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新酒の生にごり原酒です。</a:t>
            </a:r>
            <a:endParaRPr kumimoji="1" lang="en-US" altLang="ja-JP" b="1" dirty="0">
              <a:effectLst>
                <a:glow rad="63500">
                  <a:schemeClr val="bg1"/>
                </a:glo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b="1" dirty="0">
                <a:effectLst>
                  <a:glow rad="635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飲んだ時に、かすかに発泡が感じられるほど</a:t>
            </a:r>
            <a:endParaRPr kumimoji="1" lang="en-US" altLang="ja-JP" b="1" dirty="0">
              <a:effectLst>
                <a:glow rad="63500">
                  <a:schemeClr val="bg1"/>
                </a:glo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b="1" dirty="0">
                <a:effectLst>
                  <a:glow rad="635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フレッシュなにごり酒です。</a:t>
            </a:r>
            <a:endParaRPr kumimoji="1" lang="en-US" altLang="ja-JP" b="1" dirty="0">
              <a:effectLst>
                <a:glow rad="63500">
                  <a:schemeClr val="bg1"/>
                </a:glo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b="1" dirty="0">
                <a:effectLst>
                  <a:glow rad="63500">
                    <a:schemeClr val="bg1"/>
                  </a:glow>
                </a:effectLst>
                <a:uFill>
                  <a:solidFill>
                    <a:srgbClr val="FF0000"/>
                  </a:solidFill>
                </a:u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数量限定</a:t>
            </a:r>
            <a:r>
              <a:rPr kumimoji="1" lang="ja-JP" altLang="en-US" b="1" dirty="0">
                <a:effectLst>
                  <a:glow rad="635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ですので、お早めにご注文ください。</a:t>
            </a:r>
            <a:endParaRPr kumimoji="1" lang="en-US" altLang="ja-JP" b="1" dirty="0">
              <a:effectLst>
                <a:glow rad="63500">
                  <a:schemeClr val="bg1"/>
                </a:glo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19D3185-4374-4768-A59C-FC1E03C9A107}"/>
              </a:ext>
            </a:extLst>
          </p:cNvPr>
          <p:cNvCxnSpPr>
            <a:cxnSpLocks/>
          </p:cNvCxnSpPr>
          <p:nvPr/>
        </p:nvCxnSpPr>
        <p:spPr>
          <a:xfrm>
            <a:off x="1647183" y="2371669"/>
            <a:ext cx="35192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A13EC0A0-1C21-47CA-BEF0-DEF3CEB89AF6}"/>
              </a:ext>
            </a:extLst>
          </p:cNvPr>
          <p:cNvGrpSpPr/>
          <p:nvPr/>
        </p:nvGrpSpPr>
        <p:grpSpPr>
          <a:xfrm>
            <a:off x="5356691" y="196673"/>
            <a:ext cx="1366298" cy="1294812"/>
            <a:chOff x="-2328983" y="2704125"/>
            <a:chExt cx="2260592" cy="2201985"/>
          </a:xfrm>
          <a:effectLst>
            <a:outerShdw blurRad="12700" dist="38100" dir="2700000" algn="ctr" rotWithShape="0">
              <a:schemeClr val="bg1">
                <a:lumMod val="50000"/>
              </a:schemeClr>
            </a:outerShdw>
          </a:effectLst>
        </p:grpSpPr>
        <p:sp>
          <p:nvSpPr>
            <p:cNvPr id="14" name="星: 10 pt 13">
              <a:extLst>
                <a:ext uri="{FF2B5EF4-FFF2-40B4-BE49-F238E27FC236}">
                  <a16:creationId xmlns:a16="http://schemas.microsoft.com/office/drawing/2014/main" id="{137F7BB4-A3A8-4F5F-8699-C82AA4DA3116}"/>
                </a:ext>
              </a:extLst>
            </p:cNvPr>
            <p:cNvSpPr/>
            <p:nvPr/>
          </p:nvSpPr>
          <p:spPr>
            <a:xfrm>
              <a:off x="-2328983" y="2704125"/>
              <a:ext cx="2260592" cy="2201985"/>
            </a:xfrm>
            <a:prstGeom prst="star10">
              <a:avLst>
                <a:gd name="adj" fmla="val 36449"/>
                <a:gd name="hf" fmla="val 10514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outerShdw blurRad="12700" dist="38100" dir="2700000" algn="tl" rotWithShape="0">
                    <a:prstClr val="black"/>
                  </a:outerShdw>
                </a:effectLst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48A41379-9EB8-4A79-B461-E7DF6A2AA091}"/>
                </a:ext>
              </a:extLst>
            </p:cNvPr>
            <p:cNvSpPr txBox="1"/>
            <p:nvPr/>
          </p:nvSpPr>
          <p:spPr>
            <a:xfrm>
              <a:off x="-1800128" y="2984187"/>
              <a:ext cx="1018456" cy="174884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2800" b="1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新酒</a:t>
              </a:r>
            </a:p>
          </p:txBody>
        </p: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88A464B-FEF7-4D50-904B-238DFCC2DD40}"/>
              </a:ext>
            </a:extLst>
          </p:cNvPr>
          <p:cNvSpPr txBox="1"/>
          <p:nvPr/>
        </p:nvSpPr>
        <p:spPr>
          <a:xfrm>
            <a:off x="0" y="655905"/>
            <a:ext cx="6039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隷書体M04" panose="03000600000000000000" pitchFamily="66" charset="-128"/>
                <a:ea typeface="AR P隷書体M04" panose="03000600000000000000" pitchFamily="66" charset="-128"/>
              </a:rPr>
              <a:t>生原酒</a:t>
            </a:r>
            <a:r>
              <a:rPr kumimoji="1" lang="ja-JP" alt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隷書体M04" panose="03000600000000000000" pitchFamily="66" charset="-128"/>
                <a:ea typeface="AR P隷書体M04" panose="03000600000000000000" pitchFamily="66" charset="-128"/>
              </a:rPr>
              <a:t> </a:t>
            </a:r>
            <a:r>
              <a:rPr kumimoji="1" lang="ja-JP" alt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隷書体M04" panose="03000600000000000000" pitchFamily="66" charset="-128"/>
                <a:ea typeface="AR P隷書体M04" panose="03000600000000000000" pitchFamily="66" charset="-128"/>
              </a:rPr>
              <a:t>にごり酒</a:t>
            </a:r>
            <a:endParaRPr kumimoji="1" lang="en-US" altLang="ja-JP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隷書体M04" panose="03000600000000000000" pitchFamily="66" charset="-128"/>
              <a:ea typeface="AR P隷書体M04" panose="03000600000000000000" pitchFamily="66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083C70F8-BB0A-4D05-B5CF-96B5B6C819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3" t="25909" r="16157" b="54574"/>
          <a:stretch/>
        </p:blipFill>
        <p:spPr>
          <a:xfrm>
            <a:off x="2028255" y="6754340"/>
            <a:ext cx="1862522" cy="332199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FCE282C9-77DE-423C-A812-63B945D5AF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3" t="62641" r="16157" b="26714"/>
          <a:stretch/>
        </p:blipFill>
        <p:spPr>
          <a:xfrm>
            <a:off x="3890776" y="6867872"/>
            <a:ext cx="2625613" cy="25543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6D4DE12-0F77-4BB3-A503-7CC42E4BCA3F}"/>
              </a:ext>
            </a:extLst>
          </p:cNvPr>
          <p:cNvSpPr txBox="1"/>
          <p:nvPr/>
        </p:nvSpPr>
        <p:spPr>
          <a:xfrm>
            <a:off x="1642555" y="2505004"/>
            <a:ext cx="5015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effectLst>
                  <a:glow rad="635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亀萬といえば にごり酒！</a:t>
            </a:r>
            <a:endParaRPr kumimoji="1" lang="en-US" altLang="ja-JP" sz="2200" b="1" dirty="0">
              <a:effectLst>
                <a:glow rad="63500">
                  <a:schemeClr val="bg1"/>
                </a:glo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2200" b="1" dirty="0">
                <a:effectLst>
                  <a:glow rad="635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フレッシュさがクセになる新酒です。</a:t>
            </a:r>
            <a:endParaRPr kumimoji="1" lang="en-US" altLang="ja-JP" sz="2200" b="1" dirty="0">
              <a:effectLst>
                <a:glow rad="63500">
                  <a:schemeClr val="bg1"/>
                </a:glo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A99BAA28-AFED-48B4-BB5E-85550B6131C8}"/>
              </a:ext>
            </a:extLst>
          </p:cNvPr>
          <p:cNvSpPr/>
          <p:nvPr/>
        </p:nvSpPr>
        <p:spPr>
          <a:xfrm>
            <a:off x="1992030" y="4641866"/>
            <a:ext cx="477214" cy="54196"/>
          </a:xfrm>
          <a:custGeom>
            <a:avLst/>
            <a:gdLst>
              <a:gd name="connsiteX0" fmla="*/ 0 w 5040630"/>
              <a:gd name="connsiteY0" fmla="*/ 735330 h 739140"/>
              <a:gd name="connsiteX1" fmla="*/ 697230 w 5040630"/>
              <a:gd name="connsiteY1" fmla="*/ 19050 h 739140"/>
              <a:gd name="connsiteX2" fmla="*/ 1432560 w 5040630"/>
              <a:gd name="connsiteY2" fmla="*/ 739140 h 739140"/>
              <a:gd name="connsiteX3" fmla="*/ 2148840 w 5040630"/>
              <a:gd name="connsiteY3" fmla="*/ 15240 h 739140"/>
              <a:gd name="connsiteX4" fmla="*/ 2872740 w 5040630"/>
              <a:gd name="connsiteY4" fmla="*/ 735330 h 739140"/>
              <a:gd name="connsiteX5" fmla="*/ 3600450 w 5040630"/>
              <a:gd name="connsiteY5" fmla="*/ 15240 h 739140"/>
              <a:gd name="connsiteX6" fmla="*/ 4312920 w 5040630"/>
              <a:gd name="connsiteY6" fmla="*/ 727710 h 739140"/>
              <a:gd name="connsiteX7" fmla="*/ 5040630 w 5040630"/>
              <a:gd name="connsiteY7" fmla="*/ 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0630" h="739140">
                <a:moveTo>
                  <a:pt x="0" y="735330"/>
                </a:moveTo>
                <a:cubicBezTo>
                  <a:pt x="229235" y="376872"/>
                  <a:pt x="458470" y="18415"/>
                  <a:pt x="697230" y="19050"/>
                </a:cubicBezTo>
                <a:cubicBezTo>
                  <a:pt x="935990" y="19685"/>
                  <a:pt x="1190625" y="739775"/>
                  <a:pt x="1432560" y="739140"/>
                </a:cubicBezTo>
                <a:cubicBezTo>
                  <a:pt x="1674495" y="738505"/>
                  <a:pt x="1908810" y="15875"/>
                  <a:pt x="2148840" y="15240"/>
                </a:cubicBezTo>
                <a:cubicBezTo>
                  <a:pt x="2388870" y="14605"/>
                  <a:pt x="2630805" y="735330"/>
                  <a:pt x="2872740" y="735330"/>
                </a:cubicBezTo>
                <a:cubicBezTo>
                  <a:pt x="3114675" y="735330"/>
                  <a:pt x="3360420" y="16510"/>
                  <a:pt x="3600450" y="15240"/>
                </a:cubicBezTo>
                <a:cubicBezTo>
                  <a:pt x="3840480" y="13970"/>
                  <a:pt x="4072890" y="730250"/>
                  <a:pt x="4312920" y="727710"/>
                </a:cubicBezTo>
                <a:cubicBezTo>
                  <a:pt x="4552950" y="725170"/>
                  <a:pt x="4796790" y="362585"/>
                  <a:pt x="504063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DD16254-D12E-47EE-BFEA-20DECDDDC6F8}"/>
              </a:ext>
            </a:extLst>
          </p:cNvPr>
          <p:cNvSpPr/>
          <p:nvPr/>
        </p:nvSpPr>
        <p:spPr>
          <a:xfrm>
            <a:off x="2432562" y="4633657"/>
            <a:ext cx="477214" cy="54196"/>
          </a:xfrm>
          <a:custGeom>
            <a:avLst/>
            <a:gdLst>
              <a:gd name="connsiteX0" fmla="*/ 0 w 5040630"/>
              <a:gd name="connsiteY0" fmla="*/ 735330 h 739140"/>
              <a:gd name="connsiteX1" fmla="*/ 697230 w 5040630"/>
              <a:gd name="connsiteY1" fmla="*/ 19050 h 739140"/>
              <a:gd name="connsiteX2" fmla="*/ 1432560 w 5040630"/>
              <a:gd name="connsiteY2" fmla="*/ 739140 h 739140"/>
              <a:gd name="connsiteX3" fmla="*/ 2148840 w 5040630"/>
              <a:gd name="connsiteY3" fmla="*/ 15240 h 739140"/>
              <a:gd name="connsiteX4" fmla="*/ 2872740 w 5040630"/>
              <a:gd name="connsiteY4" fmla="*/ 735330 h 739140"/>
              <a:gd name="connsiteX5" fmla="*/ 3600450 w 5040630"/>
              <a:gd name="connsiteY5" fmla="*/ 15240 h 739140"/>
              <a:gd name="connsiteX6" fmla="*/ 4312920 w 5040630"/>
              <a:gd name="connsiteY6" fmla="*/ 727710 h 739140"/>
              <a:gd name="connsiteX7" fmla="*/ 5040630 w 5040630"/>
              <a:gd name="connsiteY7" fmla="*/ 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0630" h="739140">
                <a:moveTo>
                  <a:pt x="0" y="735330"/>
                </a:moveTo>
                <a:cubicBezTo>
                  <a:pt x="229235" y="376872"/>
                  <a:pt x="458470" y="18415"/>
                  <a:pt x="697230" y="19050"/>
                </a:cubicBezTo>
                <a:cubicBezTo>
                  <a:pt x="935990" y="19685"/>
                  <a:pt x="1190625" y="739775"/>
                  <a:pt x="1432560" y="739140"/>
                </a:cubicBezTo>
                <a:cubicBezTo>
                  <a:pt x="1674495" y="738505"/>
                  <a:pt x="1908810" y="15875"/>
                  <a:pt x="2148840" y="15240"/>
                </a:cubicBezTo>
                <a:cubicBezTo>
                  <a:pt x="2388870" y="14605"/>
                  <a:pt x="2630805" y="735330"/>
                  <a:pt x="2872740" y="735330"/>
                </a:cubicBezTo>
                <a:cubicBezTo>
                  <a:pt x="3114675" y="735330"/>
                  <a:pt x="3360420" y="16510"/>
                  <a:pt x="3600450" y="15240"/>
                </a:cubicBezTo>
                <a:cubicBezTo>
                  <a:pt x="3840480" y="13970"/>
                  <a:pt x="4072890" y="730250"/>
                  <a:pt x="4312920" y="727710"/>
                </a:cubicBezTo>
                <a:cubicBezTo>
                  <a:pt x="4552950" y="725170"/>
                  <a:pt x="4796790" y="362585"/>
                  <a:pt x="504063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709D4740-68F3-4555-9599-1022354992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3" t="53625" r="16157" b="37625"/>
          <a:stretch/>
        </p:blipFill>
        <p:spPr>
          <a:xfrm>
            <a:off x="3890776" y="6688601"/>
            <a:ext cx="2625613" cy="20995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91367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181</Words>
  <Application>Microsoft Office PowerPoint</Application>
  <PresentationFormat>A4 210 x 297 mm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 P隷書体M04</vt:lpstr>
      <vt:lpstr>BIZ UD明朝 Medium</vt:lpstr>
      <vt:lpstr>UD デジタル 教科書体 NP-R</vt:lpstr>
      <vt:lpstr>游明朝 Demibold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萩嶺 和俊</dc:creator>
  <cp:lastModifiedBy>萩嶺 和俊</cp:lastModifiedBy>
  <cp:revision>40</cp:revision>
  <cp:lastPrinted>2021-09-16T07:29:39Z</cp:lastPrinted>
  <dcterms:created xsi:type="dcterms:W3CDTF">2019-09-12T05:33:10Z</dcterms:created>
  <dcterms:modified xsi:type="dcterms:W3CDTF">2021-09-16T07:29:41Z</dcterms:modified>
</cp:coreProperties>
</file>